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3" r:id="rId3"/>
    <p:sldId id="262" r:id="rId4"/>
    <p:sldId id="264" r:id="rId5"/>
    <p:sldId id="268" r:id="rId6"/>
    <p:sldId id="265" r:id="rId7"/>
    <p:sldId id="266" r:id="rId8"/>
    <p:sldId id="273" r:id="rId9"/>
    <p:sldId id="276" r:id="rId10"/>
    <p:sldId id="277" r:id="rId11"/>
    <p:sldId id="269" r:id="rId12"/>
    <p:sldId id="270" r:id="rId13"/>
    <p:sldId id="271" r:id="rId14"/>
    <p:sldId id="272" r:id="rId15"/>
    <p:sldId id="274" r:id="rId16"/>
    <p:sldId id="275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BEBF5"/>
    <a:srgbClr val="1C1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3979" autoAdjust="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C133-F49F-44E1-AA8D-154FC5C6D42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F36A-368C-4BD6-85D1-E5310AC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2F6A8-721B-401A-A74A-FD41BA4CF07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9429-3A31-4A1A-A51E-E66A890D584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53F28-AA26-4D6C-8197-40B947A2B07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2F6A8-721B-401A-A74A-FD41BA4CF078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3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D533A-BFDE-4462-A2FE-717B8721079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F1249-1A7F-407E-8B39-6EB22C3422D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9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162D4-0611-445B-BE0E-F36CBEB70F4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CE190-1E64-4B67-8801-19D8B3027A0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91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0CB1E-10CA-43E7-8DCE-B55D19E2A9D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0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6C78-195D-4B5D-A9CF-847C902D491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0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F5DD2-EE2D-4C5F-9BC0-BE5B2B9A197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0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D533A-BFDE-4462-A2FE-717B87210790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94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D621-12B0-4D51-BC50-6648C431385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F9429-3A31-4A1A-A51E-E66A890D584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3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53F28-AA26-4D6C-8197-40B947A2B07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F1249-1A7F-407E-8B39-6EB22C3422D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1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162D4-0611-445B-BE0E-F36CBEB70F4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4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CE190-1E64-4B67-8801-19D8B3027A0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3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0CB1E-10CA-43E7-8DCE-B55D19E2A9D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6C78-195D-4B5D-A9CF-847C902D491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F5DD2-EE2D-4C5F-9BC0-BE5B2B9A197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9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D621-12B0-4D51-BC50-6648C431385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1B9CA-A761-4650-8A62-145BC9E4B48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1B9CA-A761-4650-8A62-145BC9E4B48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02.07.2019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etra.gov.jo/Include/InnerPage.jsp?ID=93792&amp;lang=ar&amp;name=new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alabanews.net/ar/%D8%A7%D9%84%D8%A3%D8%B1%D8%AF%D9%86%D9%8A%D8%A9-%D8%AA%D8%B4%D8%A7%D8%B1%D9%83-%D9%81%D9%8A-%D8%A5%D8%B7%D9%84%D8%A7%D9%82-%D9%85%D8%B4%D8%B1%D9%88%D8%B9-%D8%A7%D9%84%D8%A7%D8%A8%D8%AA%D9%83%D8%A7%D8%B1-%D8%A8%D8%A7%D9%84%D8%25#.XM7NzWgzaF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WaSec-Co-Funded-by-Erasmus-420455042024638/?modal=admin_todo_tour&amp;_rdc=1&amp;_rdr" TargetMode="External"/><Relationship Id="rId2" Type="http://schemas.openxmlformats.org/officeDocument/2006/relationships/hyperlink" Target="http://wasec.just.edu.jo/Pages/defaul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rethidev.gr/new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rethidev.gr/current-projec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KtKHgrm5xNruALP6" TargetMode="External"/><Relationship Id="rId2" Type="http://schemas.openxmlformats.org/officeDocument/2006/relationships/hyperlink" Target="http://wasec.just.edu.j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4753241"/>
            <a:ext cx="8363272" cy="14981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400" b="1" dirty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2400" b="1" dirty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WP4: Dissemination Work Package</a:t>
            </a:r>
            <a:r>
              <a:rPr lang="en-US" sz="12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12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400" b="1" dirty="0" err="1" smtClean="0">
                <a:latin typeface="Bell MT" panose="02020503060305020303" pitchFamily="18" charset="0"/>
                <a:cs typeface="Arabic Typesetting" panose="03020402040406030203" pitchFamily="66" charset="-78"/>
              </a:rPr>
              <a:t>Ruba</a:t>
            </a:r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Hasan</a:t>
            </a:r>
            <a:r>
              <a:rPr lang="en-US" sz="1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18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1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Faculty of Engineering</a:t>
            </a:r>
            <a:br>
              <a:rPr lang="en-US" sz="1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16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Jordan University of Science and Technology  (JUST)</a:t>
            </a:r>
            <a:r>
              <a:rPr lang="en-US" sz="20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20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r>
              <a:rPr lang="en-US" sz="20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/>
            </a:r>
            <a:br>
              <a:rPr lang="en-US" sz="20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</a:br>
            <a:endParaRPr lang="en-US" sz="28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00392" y="5229200"/>
            <a:ext cx="973088" cy="913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70C0"/>
                </a:solidFill>
                <a:latin typeface="Bell MT" panose="02020503060305020303" pitchFamily="18" charset="0"/>
              </a:rPr>
              <a:t>Presenter Logo</a:t>
            </a:r>
            <a:endParaRPr lang="en-US" sz="1000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5482" y="6496124"/>
            <a:ext cx="972818" cy="4507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1B4D1-D0D8-4EF0-A118-4D9A359C91D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ll MT" panose="02020503060305020303" pitchFamily="18" charset="0"/>
              </a:rPr>
              <a:t>02.07.2019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10" y="5163354"/>
            <a:ext cx="1084851" cy="11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Published on Petra news Agency (Monday, March 04, 2019)</a:t>
            </a:r>
          </a:p>
          <a:p>
            <a:r>
              <a:rPr lang="en-US" sz="2400" dirty="0"/>
              <a:t>Link: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://petra.gov.jo/Include/InnerPage.jsp?ID=93792&amp;lang=ar&amp;name=news</a:t>
            </a:r>
            <a:r>
              <a:rPr lang="en-US" sz="24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8" y="2996953"/>
            <a:ext cx="6466769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7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2.	Published on University of Jordan website (Monday, March 04, 2019)</a:t>
            </a:r>
          </a:p>
          <a:p>
            <a:pPr lvl="0"/>
            <a:r>
              <a:rPr lang="en-US" sz="2400" dirty="0"/>
              <a:t>Link: </a:t>
            </a:r>
            <a:r>
              <a:rPr lang="en-US" sz="2400" u="sng" dirty="0">
                <a:solidFill>
                  <a:srgbClr val="00B0F0"/>
                </a:solidFill>
              </a:rPr>
              <a:t>http://ujnews2.ju.edu.jo/Lists/News/Disp_FormNews1.aspx?ID=9902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560840" cy="3475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3.	Published on </a:t>
            </a:r>
            <a:r>
              <a:rPr lang="en-US" sz="2400" dirty="0" err="1"/>
              <a:t>Alrai</a:t>
            </a:r>
            <a:r>
              <a:rPr lang="en-US" sz="2400" dirty="0"/>
              <a:t> Newspaper website(Monday, March 04, 2019)</a:t>
            </a:r>
          </a:p>
          <a:p>
            <a:pPr lvl="0"/>
            <a:r>
              <a:rPr lang="en-US" sz="2400" dirty="0"/>
              <a:t>Link: </a:t>
            </a:r>
            <a:r>
              <a:rPr lang="en-US" sz="800" dirty="0">
                <a:solidFill>
                  <a:srgbClr val="00B0F0"/>
                </a:solidFill>
              </a:rPr>
              <a:t>http://alrai.com/article/10472836/%</a:t>
            </a:r>
            <a:r>
              <a:rPr lang="en-US" sz="800" dirty="0" smtClean="0">
                <a:solidFill>
                  <a:srgbClr val="00B0F0"/>
                </a:solidFill>
              </a:rPr>
              <a:t>D8%B4%D8%A8%D8%A7%D8%A8- %D9%88%D8%AC%D8%A7%D9%85%D8%B9%D8%A7%D8%AA</a:t>
            </a:r>
            <a:r>
              <a:rPr lang="en-US" sz="800" dirty="0">
                <a:solidFill>
                  <a:srgbClr val="00B0F0"/>
                </a:solidFill>
              </a:rPr>
              <a:t>/%D8%A7%D9%84%D8%A3%D8%B1%D8%AF%D9%86%D9%8A%D8%A9-%D8%AA%D8%B4%D8%A7%D8%B1%D9%83-%D8%A8%D9%85%D8%B4%D8%B1%D9%88%D8%B9-%D8%A7%D9%84%D8%A7%D8%A8%D8%AA%D9%83%D8%A7%D8%B1-%D9%81%D9%8A-%D8%A7%D9%84%D8%AA%D8%B9%D9%84%D9%8A%D9%85-%D8%AD%D9%88%D9%84-%D8%A7%D9%84%D9%85%D9%8A%D8%A7%D9%87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5" y="3132837"/>
            <a:ext cx="8017428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Published on </a:t>
            </a:r>
            <a:r>
              <a:rPr lang="en-US" dirty="0" err="1"/>
              <a:t>Talaba</a:t>
            </a:r>
            <a:r>
              <a:rPr lang="en-US" dirty="0"/>
              <a:t> news (Tuesday, March 05, 2019)</a:t>
            </a:r>
          </a:p>
          <a:p>
            <a:r>
              <a:rPr lang="en-US" dirty="0"/>
              <a:t>Link: </a:t>
            </a:r>
            <a:r>
              <a:rPr lang="en-US" sz="500" u="sng" dirty="0">
                <a:hlinkClick r:id="rId2"/>
              </a:rPr>
              <a:t>https://www.talabanews.net/ar/%D8%A7%D9%84%D8%A3%D8%B1%D8%AF%D9%86%D9%8A%D8%A9-%D8%AA%D8%B4%D8%A7%D8%B1%D9%83-%D9%81%D9%8A-%D8%A5%D8%B7%D9%84%D8%A7%D9%82-%D9%85%D8%B4%D8%B1%D9%88%D8%B9-%D8%A7%D9%84%D8%A7%D8%A8%D8%AA%D9%83%D8%A7%D8%B1-%D8%A8%D8%A7%D9%84%D8%AA%D8%B9%D9%84%D9%8A%D9%85-%D8%AD%D9%88%D9%84-%D8%A7%D9%84%D9%85%D9%8A%D8%A7%D9%87#.XM7NzWgzaF4</a:t>
            </a:r>
            <a:r>
              <a:rPr lang="en-US" sz="5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560839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9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78071"/>
              </p:ext>
            </p:extLst>
          </p:nvPr>
        </p:nvGraphicFramePr>
        <p:xfrm>
          <a:off x="539552" y="1647728"/>
          <a:ext cx="8229600" cy="2651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3724145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Dissemination Event During the “Window of Collaboration" , April 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550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effectLst/>
                        </a:rPr>
                        <a:t>Jordan-Amman</a:t>
                      </a:r>
                    </a:p>
                    <a:p>
                      <a:pPr algn="just"/>
                      <a:r>
                        <a:rPr lang="en-US" dirty="0">
                          <a:effectLst/>
                        </a:rPr>
                        <a:t>17, April, 2019</a:t>
                      </a:r>
                    </a:p>
                    <a:p>
                      <a:pPr algn="jus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  <a:p>
                      <a:pPr algn="just"/>
                      <a:r>
                        <a:rPr lang="en-US" dirty="0">
                          <a:effectLst/>
                        </a:rPr>
                        <a:t>Jordan university of Science and technology participated in the dissemination activity for the </a:t>
                      </a:r>
                      <a:r>
                        <a:rPr lang="en-US" dirty="0" err="1">
                          <a:effectLst/>
                        </a:rPr>
                        <a:t>WaSec</a:t>
                      </a:r>
                      <a:r>
                        <a:rPr lang="en-US" dirty="0">
                          <a:effectLst/>
                        </a:rPr>
                        <a:t> project at the Info day “ Window of Collaboration” which was organized at UJ.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131805"/>
                  </a:ext>
                </a:extLst>
              </a:tr>
            </a:tbl>
          </a:graphicData>
        </a:graphic>
      </p:graphicFrame>
      <p:pic>
        <p:nvPicPr>
          <p:cNvPr id="4098" name="Picture 2" descr="wase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06311"/>
            <a:ext cx="3448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wase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80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49099"/>
              </p:ext>
            </p:extLst>
          </p:nvPr>
        </p:nvGraphicFramePr>
        <p:xfrm>
          <a:off x="323528" y="1888316"/>
          <a:ext cx="8229600" cy="1828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772235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Dissemination activity for the </a:t>
                      </a:r>
                      <a:r>
                        <a:rPr lang="en-US" b="1" dirty="0" err="1">
                          <a:effectLst/>
                        </a:rPr>
                        <a:t>WaSec</a:t>
                      </a:r>
                      <a:r>
                        <a:rPr lang="en-US" b="1" dirty="0">
                          <a:effectLst/>
                        </a:rPr>
                        <a:t> project at the Job Fair and Info Day, April 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11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effectLst/>
                        </a:rPr>
                        <a:t>Jordan-Irbid/Al </a:t>
                      </a:r>
                      <a:r>
                        <a:rPr lang="en-US" dirty="0" err="1">
                          <a:effectLst/>
                        </a:rPr>
                        <a:t>Ramtha</a:t>
                      </a:r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dirty="0" smtClean="0">
                          <a:effectLst/>
                        </a:rPr>
                        <a:t>22,April,2019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  <a:p>
                      <a:pPr algn="just"/>
                      <a:r>
                        <a:rPr lang="en-US" dirty="0">
                          <a:effectLst/>
                        </a:rPr>
                        <a:t>Dissemination activity for the </a:t>
                      </a:r>
                      <a:r>
                        <a:rPr lang="en-US" dirty="0" err="1">
                          <a:effectLst/>
                        </a:rPr>
                        <a:t>WaSec</a:t>
                      </a:r>
                      <a:r>
                        <a:rPr lang="en-US" dirty="0">
                          <a:effectLst/>
                        </a:rPr>
                        <a:t> project at the Job Fair and Info day which was organized at JUST. More than 2000 persons attended.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889068"/>
                  </a:ext>
                </a:extLst>
              </a:tr>
            </a:tbl>
          </a:graphicData>
        </a:graphic>
      </p:graphicFrame>
      <p:pic>
        <p:nvPicPr>
          <p:cNvPr id="5121" name="Picture 1" descr="wase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6737"/>
            <a:ext cx="35052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52352"/>
              </p:ext>
            </p:extLst>
          </p:nvPr>
        </p:nvGraphicFramePr>
        <p:xfrm>
          <a:off x="323528" y="1888316"/>
          <a:ext cx="8229600" cy="23164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772235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Bell MT" panose="02020503060305020303" pitchFamily="18" charset="0"/>
                        </a:rPr>
                        <a:t>Dissemination activity for the WaSec project at ALChE, April 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11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Bell MT" panose="02020503060305020303" pitchFamily="18" charset="0"/>
                        </a:rPr>
                        <a:t>Jordan-Irbid/Al </a:t>
                      </a:r>
                      <a:r>
                        <a:rPr lang="en-US" sz="1200" dirty="0" err="1">
                          <a:effectLst/>
                          <a:latin typeface="Bell MT" panose="02020503060305020303" pitchFamily="18" charset="0"/>
                        </a:rPr>
                        <a:t>Ramtha</a:t>
                      </a:r>
                      <a:r>
                        <a:rPr lang="en-US" sz="1200" dirty="0">
                          <a:effectLst/>
                          <a:latin typeface="Bell MT" panose="02020503060305020303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Bell MT" panose="02020503060305020303" pitchFamily="18" charset="0"/>
                        </a:rPr>
                      </a:br>
                      <a:endParaRPr lang="en-US" dirty="0">
                        <a:latin typeface="Bell MT" panose="02020503060305020303" pitchFamily="18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Bell MT" panose="02020503060305020303" pitchFamily="18" charset="0"/>
                        </a:rPr>
                        <a:t>22, April, 2019</a:t>
                      </a:r>
                      <a:br>
                        <a:rPr lang="en-US" sz="1200" dirty="0">
                          <a:effectLst/>
                          <a:latin typeface="Bell MT" panose="02020503060305020303" pitchFamily="18" charset="0"/>
                        </a:rPr>
                      </a:br>
                      <a:endParaRPr lang="en-US" sz="1600" dirty="0">
                        <a:latin typeface="Bell MT" panose="02020503060305020303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effectLst/>
                          <a:latin typeface="Bell MT" panose="02020503060305020303" pitchFamily="18" charset="0"/>
                        </a:rPr>
                        <a:t>Dissemination activity for the </a:t>
                      </a:r>
                      <a:r>
                        <a:rPr lang="en-US" sz="1600" dirty="0" err="1">
                          <a:effectLst/>
                          <a:latin typeface="Bell MT" panose="02020503060305020303" pitchFamily="18" charset="0"/>
                        </a:rPr>
                        <a:t>WaSec</a:t>
                      </a:r>
                      <a:r>
                        <a:rPr lang="en-US" sz="1600" dirty="0">
                          <a:effectLst/>
                          <a:latin typeface="Bell MT" panose="02020503060305020303" pitchFamily="18" charset="0"/>
                        </a:rPr>
                        <a:t> project at </a:t>
                      </a:r>
                      <a:r>
                        <a:rPr lang="en-US" sz="1600" dirty="0" err="1">
                          <a:effectLst/>
                          <a:latin typeface="Bell MT" panose="02020503060305020303" pitchFamily="18" charset="0"/>
                        </a:rPr>
                        <a:t>AIChE</a:t>
                      </a:r>
                      <a:r>
                        <a:rPr lang="en-US" sz="1600" dirty="0">
                          <a:effectLst/>
                          <a:latin typeface="Bell MT" panose="02020503060305020303" pitchFamily="18" charset="0"/>
                        </a:rPr>
                        <a:t> conference and Info day which was organized at JUST.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  <a:latin typeface="Bell MT" panose="02020503060305020303" pitchFamily="18" charset="0"/>
                        </a:rPr>
                        <a:t>More than 200 teachers and students attended from different universities and from Al </a:t>
                      </a:r>
                      <a:r>
                        <a:rPr lang="en-US" sz="1600" dirty="0" err="1">
                          <a:effectLst/>
                          <a:latin typeface="Bell MT" panose="02020503060305020303" pitchFamily="18" charset="0"/>
                        </a:rPr>
                        <a:t>Najah</a:t>
                      </a:r>
                      <a:r>
                        <a:rPr lang="en-US" sz="1600" dirty="0">
                          <a:effectLst/>
                          <a:latin typeface="Bell MT" panose="02020503060305020303" pitchFamily="18" charset="0"/>
                        </a:rPr>
                        <a:t> University/ Palestine.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88906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275" y="4217130"/>
            <a:ext cx="4244335" cy="23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69958"/>
              </p:ext>
            </p:extLst>
          </p:nvPr>
        </p:nvGraphicFramePr>
        <p:xfrm>
          <a:off x="337195" y="1628800"/>
          <a:ext cx="8229600" cy="23774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409425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Bell MT" panose="02020503060305020303" pitchFamily="18" charset="0"/>
                        </a:rPr>
                        <a:t>Dissemination activity for the </a:t>
                      </a:r>
                      <a:r>
                        <a:rPr lang="en-US" sz="1800" b="1" dirty="0" err="1">
                          <a:effectLst/>
                          <a:latin typeface="Bell MT" panose="02020503060305020303" pitchFamily="18" charset="0"/>
                        </a:rPr>
                        <a:t>WaSec</a:t>
                      </a:r>
                      <a:r>
                        <a:rPr lang="en-US" sz="1800" b="1" dirty="0">
                          <a:effectLst/>
                          <a:latin typeface="Bell MT" panose="02020503060305020303" pitchFamily="18" charset="0"/>
                        </a:rPr>
                        <a:t> project at the Third Agriculture Exhibition, April 2019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12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Bell MT" panose="02020503060305020303" pitchFamily="18" charset="0"/>
                        </a:rPr>
                        <a:t>Jordan_Irbid</a:t>
                      </a:r>
                      <a:r>
                        <a:rPr lang="en-US" sz="1800" dirty="0">
                          <a:effectLst/>
                          <a:latin typeface="Bell MT" panose="02020503060305020303" pitchFamily="18" charset="0"/>
                        </a:rPr>
                        <a:t>/ Al </a:t>
                      </a:r>
                      <a:r>
                        <a:rPr lang="en-US" sz="1800" dirty="0" err="1">
                          <a:effectLst/>
                          <a:latin typeface="Bell MT" panose="02020503060305020303" pitchFamily="18" charset="0"/>
                        </a:rPr>
                        <a:t>Ramtha</a:t>
                      </a:r>
                      <a:endParaRPr lang="en-US" sz="1800" dirty="0"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effectLst/>
                          <a:latin typeface="Bell MT" panose="02020503060305020303" pitchFamily="18" charset="0"/>
                        </a:rPr>
                        <a:t>24,April,2019</a:t>
                      </a:r>
                      <a:r>
                        <a:rPr lang="en-US" sz="1800" dirty="0">
                          <a:effectLst/>
                          <a:latin typeface="Bell MT" panose="02020503060305020303" pitchFamily="18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Bell MT" panose="02020503060305020303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Bell MT" panose="02020503060305020303" pitchFamily="18" charset="0"/>
                        </a:rPr>
                        <a:t>Dissemination </a:t>
                      </a:r>
                      <a:r>
                        <a:rPr lang="en-US" sz="1800" dirty="0">
                          <a:effectLst/>
                          <a:latin typeface="Bell MT" panose="02020503060305020303" pitchFamily="18" charset="0"/>
                        </a:rPr>
                        <a:t>activity for the </a:t>
                      </a:r>
                      <a:r>
                        <a:rPr lang="en-US" sz="1800" dirty="0" err="1">
                          <a:effectLst/>
                          <a:latin typeface="Bell MT" panose="02020503060305020303" pitchFamily="18" charset="0"/>
                        </a:rPr>
                        <a:t>WaSec</a:t>
                      </a:r>
                      <a:r>
                        <a:rPr lang="en-US" sz="1800" dirty="0">
                          <a:effectLst/>
                          <a:latin typeface="Bell MT" panose="02020503060305020303" pitchFamily="18" charset="0"/>
                        </a:rPr>
                        <a:t> project at the Third Agriculture Exhibition and Info day which was organized at JUST on April 24, 2019.​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  <a:latin typeface="Bell MT" panose="02020503060305020303" pitchFamily="18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Bell MT" panose="02020503060305020303" pitchFamily="18" charset="0"/>
                        </a:rPr>
                      </a:br>
                      <a:endParaRPr lang="en-US" sz="1800" dirty="0">
                        <a:effectLst/>
                        <a:latin typeface="Bell MT" panose="02020503060305020303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43652"/>
                  </a:ext>
                </a:extLst>
              </a:tr>
            </a:tbl>
          </a:graphicData>
        </a:graphic>
      </p:graphicFrame>
      <p:pic>
        <p:nvPicPr>
          <p:cNvPr id="7169" name="Picture 1" descr="wasec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1200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3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536" y="692696"/>
            <a:ext cx="8363272" cy="14981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Outline</a:t>
            </a:r>
            <a:endParaRPr lang="en-US" sz="24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6246" y="2260524"/>
            <a:ext cx="8363272" cy="40958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latin typeface="Bell MT" panose="02020503060305020303" pitchFamily="18" charset="0"/>
              </a:rPr>
              <a:t>About WP4.1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Bell MT" panose="02020503060305020303" pitchFamily="18" charset="0"/>
              </a:rPr>
              <a:t>Responsible Partners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Bell MT" panose="02020503060305020303" pitchFamily="18" charset="0"/>
              </a:rPr>
              <a:t>Time Frame of WP4.1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latin typeface="Bell MT" panose="02020503060305020303" pitchFamily="18" charset="0"/>
              </a:rPr>
              <a:t>Events</a:t>
            </a:r>
          </a:p>
          <a:p>
            <a:pPr marL="0" indent="0">
              <a:buNone/>
            </a:pPr>
            <a:endParaRPr lang="en-US" sz="1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8282" y="548680"/>
            <a:ext cx="8363272" cy="14981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About </a:t>
            </a:r>
            <a:r>
              <a:rPr lang="en-US" sz="2400" b="1" dirty="0" err="1" smtClean="0">
                <a:latin typeface="Bell MT" panose="02020503060305020303" pitchFamily="18" charset="0"/>
                <a:cs typeface="Arabic Typesetting" panose="03020402040406030203" pitchFamily="66" charset="-78"/>
              </a:rPr>
              <a:t>WaSec</a:t>
            </a:r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Dissemination</a:t>
            </a:r>
            <a:endParaRPr lang="en-US" sz="24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62587"/>
              </p:ext>
            </p:extLst>
          </p:nvPr>
        </p:nvGraphicFramePr>
        <p:xfrm>
          <a:off x="213284" y="1844824"/>
          <a:ext cx="8640959" cy="4556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59">
                  <a:extLst>
                    <a:ext uri="{9D8B030D-6E8A-4147-A177-3AD203B41FA5}">
                      <a16:colId xmlns:a16="http://schemas.microsoft.com/office/drawing/2014/main" val="1163420830"/>
                    </a:ext>
                  </a:extLst>
                </a:gridCol>
              </a:tblGrid>
              <a:tr h="45560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The objectives of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4.1 WP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are to provide a coherent, tailored and effective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communication strategy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and to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create the tools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for a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wide and extended project dissemination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of its results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By: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dissemination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plan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will be developed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to guide the activities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.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Specifically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dissemination materials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will be created,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information material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through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professional networks, to local Authorities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, companies etc. will be distributed,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dissemination workshops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will be organized, a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conference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will be hosted and a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sustainable internet presence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through a website and social media will be created. The dissemination material will include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printed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and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electronic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and the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development of a video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.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Presentations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in relevant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conferences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will also take place.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90" marR="4699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01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2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8282" y="548680"/>
            <a:ext cx="8363272" cy="14981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Responsible Partners of WP4.1</a:t>
            </a:r>
            <a:endParaRPr lang="en-US" sz="2400" b="1" dirty="0">
              <a:latin typeface="Bell MT" panose="020205030603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Work Package Leader:  </a:t>
            </a:r>
            <a:endParaRPr lang="en-US" sz="1600" b="1" dirty="0" smtClean="0">
              <a:latin typeface="Bell MT" panose="020205030603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University </a:t>
            </a:r>
            <a:r>
              <a:rPr lang="en-US" sz="1600" dirty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Science &amp; Technology (</a:t>
            </a:r>
            <a:r>
              <a:rPr lang="en-US" sz="1600" b="1" dirty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JUST</a:t>
            </a:r>
            <a:r>
              <a:rPr lang="en-US" sz="1600" dirty="0" smtClean="0">
                <a:latin typeface="Bell MT" panose="020205030603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Bell MT" panose="02020503060305020303" pitchFamily="18" charset="0"/>
              </a:rPr>
              <a:t>Partners Responsible for the deliverables: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Bell MT" panose="02020503060305020303" pitchFamily="18" charset="0"/>
              </a:rPr>
              <a:t>Palestine Technical University Kadoorie Tulkarm (</a:t>
            </a:r>
            <a:r>
              <a:rPr lang="en-US" sz="1600" b="1" dirty="0">
                <a:latin typeface="Bell MT" panose="02020503060305020303" pitchFamily="18" charset="0"/>
              </a:rPr>
              <a:t>PTUK</a:t>
            </a:r>
            <a:r>
              <a:rPr lang="en-US" sz="1600" dirty="0">
                <a:latin typeface="Bell MT" panose="02020503060305020303" pitchFamily="18" charset="0"/>
              </a:rPr>
              <a:t>), T.E.I. </a:t>
            </a:r>
            <a:r>
              <a:rPr lang="en-US" sz="1600" dirty="0" err="1">
                <a:latin typeface="Bell MT" panose="02020503060305020303" pitchFamily="18" charset="0"/>
              </a:rPr>
              <a:t>Anatolikis</a:t>
            </a:r>
            <a:r>
              <a:rPr lang="en-US" sz="1600" dirty="0">
                <a:latin typeface="Bell MT" panose="02020503060305020303" pitchFamily="18" charset="0"/>
              </a:rPr>
              <a:t> </a:t>
            </a:r>
            <a:r>
              <a:rPr lang="en-US" sz="1600" dirty="0" err="1">
                <a:latin typeface="Bell MT" panose="02020503060305020303" pitchFamily="18" charset="0"/>
              </a:rPr>
              <a:t>Makedonias</a:t>
            </a:r>
            <a:r>
              <a:rPr lang="en-US" sz="1600" dirty="0">
                <a:latin typeface="Bell MT" panose="02020503060305020303" pitchFamily="18" charset="0"/>
              </a:rPr>
              <a:t> and </a:t>
            </a:r>
            <a:r>
              <a:rPr lang="en-US" sz="1600" dirty="0" err="1">
                <a:latin typeface="Bell MT" panose="02020503060305020303" pitchFamily="18" charset="0"/>
              </a:rPr>
              <a:t>Thrakis</a:t>
            </a:r>
            <a:r>
              <a:rPr lang="en-US" sz="1600" dirty="0">
                <a:latin typeface="Bell MT" panose="02020503060305020303" pitchFamily="18" charset="0"/>
              </a:rPr>
              <a:t> (</a:t>
            </a:r>
            <a:r>
              <a:rPr lang="en-US" sz="1600" b="1" dirty="0" err="1">
                <a:latin typeface="Bell MT" panose="02020503060305020303" pitchFamily="18" charset="0"/>
              </a:rPr>
              <a:t>EMaTTech</a:t>
            </a:r>
            <a:r>
              <a:rPr lang="en-US" sz="1600" dirty="0">
                <a:latin typeface="Bell MT" panose="02020503060305020303" pitchFamily="18" charset="0"/>
              </a:rPr>
              <a:t>), STICHTING VU (</a:t>
            </a:r>
            <a:r>
              <a:rPr lang="en-US" sz="1600" b="1" dirty="0">
                <a:latin typeface="Bell MT" panose="02020503060305020303" pitchFamily="18" charset="0"/>
              </a:rPr>
              <a:t>ACWFS</a:t>
            </a:r>
            <a:r>
              <a:rPr lang="en-US" sz="1600" dirty="0">
                <a:latin typeface="Bell MT" panose="02020503060305020303" pitchFamily="18" charset="0"/>
              </a:rPr>
              <a:t>), Al-Quds University (</a:t>
            </a:r>
            <a:r>
              <a:rPr lang="en-US" sz="1600" b="1" dirty="0">
                <a:latin typeface="Bell MT" panose="02020503060305020303" pitchFamily="18" charset="0"/>
              </a:rPr>
              <a:t>AQU</a:t>
            </a:r>
            <a:r>
              <a:rPr lang="en-US" sz="1600" dirty="0">
                <a:latin typeface="Bell MT" panose="02020503060305020303" pitchFamily="18" charset="0"/>
              </a:rPr>
              <a:t>), The University of Jordan (</a:t>
            </a:r>
            <a:r>
              <a:rPr lang="en-US" sz="1600" b="1" dirty="0">
                <a:latin typeface="Bell MT" panose="02020503060305020303" pitchFamily="18" charset="0"/>
              </a:rPr>
              <a:t>UJ</a:t>
            </a:r>
            <a:r>
              <a:rPr lang="en-US" sz="1600" dirty="0">
                <a:latin typeface="Bell MT" panose="02020503060305020303" pitchFamily="18" charset="0"/>
              </a:rPr>
              <a:t>), Open University of Cyprus (</a:t>
            </a:r>
            <a:r>
              <a:rPr lang="en-US" sz="1600" b="1" dirty="0">
                <a:latin typeface="Bell MT" panose="02020503060305020303" pitchFamily="18" charset="0"/>
              </a:rPr>
              <a:t>OUC</a:t>
            </a:r>
            <a:r>
              <a:rPr lang="en-US" sz="1600" dirty="0">
                <a:latin typeface="Bell MT" panose="02020503060305020303" pitchFamily="18" charset="0"/>
              </a:rPr>
              <a:t>), Universidad </a:t>
            </a:r>
            <a:r>
              <a:rPr lang="en-US" sz="1600" dirty="0" err="1">
                <a:latin typeface="Bell MT" panose="02020503060305020303" pitchFamily="18" charset="0"/>
              </a:rPr>
              <a:t>Politecnica</a:t>
            </a:r>
            <a:r>
              <a:rPr lang="en-US" sz="1600" dirty="0">
                <a:latin typeface="Bell MT" panose="02020503060305020303" pitchFamily="18" charset="0"/>
              </a:rPr>
              <a:t> De Madrid (</a:t>
            </a:r>
            <a:r>
              <a:rPr lang="en-US" sz="1600" b="1" dirty="0">
                <a:latin typeface="Bell MT" panose="02020503060305020303" pitchFamily="18" charset="0"/>
              </a:rPr>
              <a:t>UPM</a:t>
            </a:r>
            <a:r>
              <a:rPr lang="en-US" sz="1600" dirty="0">
                <a:latin typeface="Bell MT" panose="02020503060305020303" pitchFamily="18" charset="0"/>
              </a:rPr>
              <a:t>), Princess </a:t>
            </a:r>
            <a:r>
              <a:rPr lang="en-US" sz="1600" dirty="0" err="1">
                <a:latin typeface="Bell MT" panose="02020503060305020303" pitchFamily="18" charset="0"/>
              </a:rPr>
              <a:t>Sumaya</a:t>
            </a:r>
            <a:r>
              <a:rPr lang="en-US" sz="1600" dirty="0">
                <a:latin typeface="Bell MT" panose="02020503060305020303" pitchFamily="18" charset="0"/>
              </a:rPr>
              <a:t> University for Technology (</a:t>
            </a:r>
            <a:r>
              <a:rPr lang="en-US" sz="1600" b="1" dirty="0">
                <a:latin typeface="Bell MT" panose="02020503060305020303" pitchFamily="18" charset="0"/>
              </a:rPr>
              <a:t>PSUT</a:t>
            </a:r>
            <a:r>
              <a:rPr lang="en-US" sz="1600" dirty="0">
                <a:latin typeface="Bell MT" panose="02020503060305020303" pitchFamily="18" charset="0"/>
              </a:rPr>
              <a:t>), Palestinian Water Authority (</a:t>
            </a:r>
            <a:r>
              <a:rPr lang="en-US" sz="1600" b="1" dirty="0">
                <a:latin typeface="Bell MT" panose="02020503060305020303" pitchFamily="18" charset="0"/>
              </a:rPr>
              <a:t>PWA</a:t>
            </a:r>
            <a:r>
              <a:rPr lang="en-US" sz="1600" dirty="0">
                <a:latin typeface="Bell MT" panose="02020503060305020303" pitchFamily="18" charset="0"/>
              </a:rPr>
              <a:t>), International Company to Support Scientific Research (</a:t>
            </a:r>
            <a:r>
              <a:rPr lang="en-US" sz="1600" b="1" dirty="0">
                <a:latin typeface="Bell MT" panose="02020503060305020303" pitchFamily="18" charset="0"/>
              </a:rPr>
              <a:t>ASRF</a:t>
            </a:r>
            <a:r>
              <a:rPr lang="en-US" sz="1600" dirty="0">
                <a:latin typeface="Bell MT" panose="02020503060305020303" pitchFamily="18" charset="0"/>
              </a:rPr>
              <a:t>), Creative Thinking Development (</a:t>
            </a:r>
            <a:r>
              <a:rPr lang="en-US" sz="1600" b="1" dirty="0">
                <a:latin typeface="Bell MT" panose="02020503060305020303" pitchFamily="18" charset="0"/>
              </a:rPr>
              <a:t>CRE.THI.DEV</a:t>
            </a:r>
            <a:r>
              <a:rPr lang="en-US" sz="1600" dirty="0">
                <a:latin typeface="Bell MT" panose="02020503060305020303" pitchFamily="18" charset="0"/>
              </a:rPr>
              <a:t>), Hydro-Engineering Consultancy (</a:t>
            </a:r>
            <a:r>
              <a:rPr lang="en-US" sz="1600" b="1" dirty="0">
                <a:latin typeface="Bell MT" panose="02020503060305020303" pitchFamily="18" charset="0"/>
              </a:rPr>
              <a:t>HEC</a:t>
            </a:r>
            <a:r>
              <a:rPr lang="en-US" sz="1600" dirty="0">
                <a:latin typeface="Bell MT" panose="02020503060305020303" pitchFamily="18" charset="0"/>
              </a:rPr>
              <a:t>)</a:t>
            </a:r>
            <a:endParaRPr lang="en-US" sz="16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02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5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WP4 Deliverables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6624736" cy="45835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4.1.1. Dissemination Plan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4.1.2. Project Website and Social Networks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4.1.3. Printed material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4.1.4. Electronic material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4.1.5. Dissemination Seminars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4.1.6. Innovations in Water Management Conference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>
                <a:latin typeface="Bell MT" panose="02020503060305020303" pitchFamily="18" charset="0"/>
              </a:rPr>
              <a:t>4.1.7. Conference Presentations</a:t>
            </a: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91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The WP Timeframe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9242"/>
              </p:ext>
            </p:extLst>
          </p:nvPr>
        </p:nvGraphicFramePr>
        <p:xfrm>
          <a:off x="45338" y="618476"/>
          <a:ext cx="9135174" cy="62047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94214">
                  <a:extLst>
                    <a:ext uri="{9D8B030D-6E8A-4147-A177-3AD203B41FA5}">
                      <a16:colId xmlns:a16="http://schemas.microsoft.com/office/drawing/2014/main" val="2475615605"/>
                    </a:ext>
                  </a:extLst>
                </a:gridCol>
                <a:gridCol w="2016249">
                  <a:extLst>
                    <a:ext uri="{9D8B030D-6E8A-4147-A177-3AD203B41FA5}">
                      <a16:colId xmlns:a16="http://schemas.microsoft.com/office/drawing/2014/main" val="1138941126"/>
                    </a:ext>
                  </a:extLst>
                </a:gridCol>
                <a:gridCol w="3520820">
                  <a:extLst>
                    <a:ext uri="{9D8B030D-6E8A-4147-A177-3AD203B41FA5}">
                      <a16:colId xmlns:a16="http://schemas.microsoft.com/office/drawing/2014/main" val="3498884694"/>
                    </a:ext>
                  </a:extLst>
                </a:gridCol>
                <a:gridCol w="1591723">
                  <a:extLst>
                    <a:ext uri="{9D8B030D-6E8A-4147-A177-3AD203B41FA5}">
                      <a16:colId xmlns:a16="http://schemas.microsoft.com/office/drawing/2014/main" val="294130802"/>
                    </a:ext>
                  </a:extLst>
                </a:gridCol>
                <a:gridCol w="1290874">
                  <a:extLst>
                    <a:ext uri="{9D8B030D-6E8A-4147-A177-3AD203B41FA5}">
                      <a16:colId xmlns:a16="http://schemas.microsoft.com/office/drawing/2014/main" val="1101942576"/>
                    </a:ext>
                  </a:extLst>
                </a:gridCol>
                <a:gridCol w="221294">
                  <a:extLst>
                    <a:ext uri="{9D8B030D-6E8A-4147-A177-3AD203B41FA5}">
                      <a16:colId xmlns:a16="http://schemas.microsoft.com/office/drawing/2014/main" val="3271275812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n</a:t>
                      </a:r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Task</a:t>
                      </a:r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Description</a:t>
                      </a:r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Responsible Partner </a:t>
                      </a:r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deadline</a:t>
                      </a:r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404253"/>
                  </a:ext>
                </a:extLst>
              </a:tr>
              <a:tr h="56696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4.1.1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Dissemination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Aldhabi" panose="01000000000000000000" pitchFamily="2" charset="-78"/>
                        </a:rPr>
                        <a:t>Report</a:t>
                      </a:r>
                      <a:endParaRPr lang="en-GB" sz="1600" kern="1200" baseline="0" dirty="0" smtClean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Aldhabi" panose="01000000000000000000" pitchFamily="2" charset="-78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Aldhabi" panose="01000000000000000000" pitchFamily="2" charset="-78"/>
                        </a:rPr>
                        <a:t>Arabic, English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JUST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Aldhabi" panose="01000000000000000000" pitchFamily="2" charset="-78"/>
                        </a:rPr>
                        <a:t>15/5/2019</a:t>
                      </a:r>
                      <a:endParaRPr lang="en-US" sz="1600" b="0" dirty="0" smtClean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98611"/>
                  </a:ext>
                </a:extLst>
              </a:tr>
              <a:tr h="716166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4.1.2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Project Website and Social Networks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  <a:hlinkClick r:id="rId2"/>
                        </a:rPr>
                        <a:t>http://wasec.just.edu.jo/Pages/default.aspx</a:t>
                      </a:r>
                      <a:endParaRPr lang="en-GB" sz="1050" kern="1200" dirty="0" smtClean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  <a:p>
                      <a:endParaRPr lang="en-US" sz="1050" dirty="0" smtClean="0">
                        <a:hlinkClick r:id="rId3"/>
                      </a:endParaRPr>
                    </a:p>
                    <a:p>
                      <a:r>
                        <a:rPr lang="en-US" sz="1050" dirty="0" smtClean="0">
                          <a:hlinkClick r:id="rId3"/>
                        </a:rPr>
                        <a:t>https://web.facebook.com/WaSec-Co-Funded-by-Erasmus-420455042024638/?modal=admin_todo_tour&amp;_rdc=1&amp;_rdr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JUST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14/11/2021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15322"/>
                  </a:ext>
                </a:extLst>
              </a:tr>
              <a:tr h="805686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4.1.3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Printed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Brochures, Roll UP, Press releases to newspapers,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Arabic, English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JUST</a:t>
                      </a:r>
                      <a:r>
                        <a:rPr lang="en-US" sz="1600" b="0" baseline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 and all Jo &amp; Pa partners 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14/11/2021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78316"/>
                  </a:ext>
                </a:extLst>
              </a:tr>
              <a:tr h="1003754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4.1.4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Electronic material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Press Release in electronic media, Electronic newsletters, Video Presentation of Courses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etc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JUST</a:t>
                      </a:r>
                      <a:r>
                        <a:rPr lang="en-US" sz="1600" b="0" baseline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 and all Jo &amp; Pa partners </a:t>
                      </a:r>
                      <a:endParaRPr lang="en-US" sz="1600" b="0" dirty="0" smtClean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14/11/2021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77100"/>
                  </a:ext>
                </a:extLst>
              </a:tr>
              <a:tr h="1044408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4.1.5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Dissemination Seminars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(4) workshops total with two in each partner country with at least 50 participants will be conducted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(PTUK, AQU, UJ, PSUT</a:t>
                      </a:r>
                      <a:endParaRPr lang="en-US" sz="1600" b="0" dirty="0" smtClean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14/3/2020, 14/8/2020, 14/1/2021, 14/7/2021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26771"/>
                  </a:ext>
                </a:extLst>
              </a:tr>
              <a:tr h="805686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4.1.6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Innovations in Water Management Conference 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Event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Bell MT" panose="020205030603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Report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All</a:t>
                      </a:r>
                      <a:r>
                        <a:rPr lang="en-US" sz="1600" b="0" baseline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 Partners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14/11/2021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72861"/>
                  </a:ext>
                </a:extLst>
              </a:tr>
              <a:tr h="805686"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4.1.7</a:t>
                      </a:r>
                      <a:endParaRPr lang="en-US" sz="105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Conference Presentations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two relevant Conferences while a proceedings paper will be also be prepared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Bell MT" panose="02020503060305020303" pitchFamily="18" charset="0"/>
                          <a:cs typeface="Aldhabi" panose="01000000000000000000" pitchFamily="2" charset="-78"/>
                        </a:rPr>
                        <a:t>All Partners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14/11/2021</a:t>
                      </a:r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Bell MT" panose="02020503060305020303" pitchFamily="18" charset="0"/>
                        <a:cs typeface="Aldhabi" panose="01000000000000000000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305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65794"/>
              </p:ext>
            </p:extLst>
          </p:nvPr>
        </p:nvGraphicFramePr>
        <p:xfrm>
          <a:off x="45338" y="392088"/>
          <a:ext cx="2736303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01">
                  <a:extLst>
                    <a:ext uri="{9D8B030D-6E8A-4147-A177-3AD203B41FA5}">
                      <a16:colId xmlns:a16="http://schemas.microsoft.com/office/drawing/2014/main" val="2753682829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31286880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2045832159"/>
                    </a:ext>
                  </a:extLst>
                </a:gridCol>
              </a:tblGrid>
              <a:tr h="16700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Done</a:t>
                      </a:r>
                      <a:endParaRPr lang="en-US" sz="9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</a:t>
                      </a:r>
                      <a:r>
                        <a:rPr lang="en-US" sz="900" baseline="0" dirty="0" smtClean="0"/>
                        <a:t> Progress</a:t>
                      </a:r>
                      <a:endParaRPr lang="en-US" sz="9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Not Yet</a:t>
                      </a:r>
                      <a:endParaRPr lang="en-US" sz="9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4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437754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C1E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The Press Release about the launching of the project (</a:t>
            </a:r>
            <a:r>
              <a:rPr lang="en-GB" dirty="0" smtClean="0">
                <a:solidFill>
                  <a:srgbClr val="1C1E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Kick </a:t>
            </a:r>
            <a:r>
              <a:rPr lang="en-GB" dirty="0">
                <a:solidFill>
                  <a:srgbClr val="1C1E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off meeting) was posted in the website of CRE.THI.DEV (</a:t>
            </a:r>
            <a:r>
              <a:rPr lang="en-GB" sz="2000" u="sng" dirty="0">
                <a:solidFill>
                  <a:srgbClr val="0000FF"/>
                </a:solidFill>
                <a:latin typeface="Open Sans"/>
                <a:ea typeface="Open Sans"/>
                <a:cs typeface="Open Sans"/>
                <a:hlinkClick r:id="rId2"/>
              </a:rPr>
              <a:t>https://www.crethidev.gr/news</a:t>
            </a:r>
            <a:r>
              <a:rPr lang="en-GB" sz="2000" dirty="0">
                <a:latin typeface="Open Sans"/>
                <a:ea typeface="Open Sans"/>
                <a:cs typeface="Open Sans"/>
              </a:rPr>
              <a:t>)</a:t>
            </a:r>
            <a:endParaRPr lang="en-US" dirty="0"/>
          </a:p>
        </p:txBody>
      </p:sp>
      <p:pic>
        <p:nvPicPr>
          <p:cNvPr id="7" name="Εικόνα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14862"/>
            <a:ext cx="8870570" cy="47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6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437754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description of the objective of the project and its partners with reference to its website and social media was posted in the website of CRE.THI.DEV (</a:t>
            </a:r>
            <a:r>
              <a:rPr lang="en-GB" u="sng" dirty="0">
                <a:hlinkClick r:id="rId2"/>
              </a:rPr>
              <a:t>https://www.crethidev.gr/current-projects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8" name="Εικόνα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3" y="2361084"/>
            <a:ext cx="8939133" cy="44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6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3" y="1572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ll MT" panose="02020503060305020303" pitchFamily="18" charset="0"/>
              </a:rPr>
              <a:t>EVENT</a:t>
            </a:r>
            <a:endParaRPr 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89" y="1437754"/>
            <a:ext cx="8172400" cy="458353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F2F1D-1604-49AE-A76B-2D1496589E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437754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1E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Invitation to Greek enterprises to answer the questionnaire for the survey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50155"/>
              </p:ext>
            </p:extLst>
          </p:nvPr>
        </p:nvGraphicFramePr>
        <p:xfrm>
          <a:off x="137857" y="2013142"/>
          <a:ext cx="8565385" cy="4343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5385">
                  <a:extLst>
                    <a:ext uri="{9D8B030D-6E8A-4147-A177-3AD203B41FA5}">
                      <a16:colId xmlns:a16="http://schemas.microsoft.com/office/drawing/2014/main" val="974755457"/>
                    </a:ext>
                  </a:extLst>
                </a:gridCol>
              </a:tblGrid>
              <a:tr h="4343208">
                <a:tc>
                  <a:txBody>
                    <a:bodyPr/>
                    <a:lstStyle/>
                    <a:p>
                      <a:pPr marL="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Αξιότιμη κυρία,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l-GR" sz="1100" dirty="0">
                          <a:effectLst/>
                        </a:rPr>
                        <a:t>αξιότιμε κύριε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Η εταιρεία μας συμμετέχει στο έργο "Καινοτομίες στα Προγράμματα Εκπαίδευσης στον Τομέα της Διαχείρισης των Υδάτων: Ενίσχυση της Προστασίας των Υδάτων και της Κοινωνικοοικονομικής Ανάπτυξης στην Ανατολική Μεσόγειο στο πλαίσιο της Κλιματικής Αλλαγής" που συγχρηματοδοτείται από το πρόγραμμα </a:t>
                      </a:r>
                      <a:r>
                        <a:rPr lang="en-GB" sz="1100" dirty="0">
                          <a:effectLst/>
                        </a:rPr>
                        <a:t>ERASMUS</a:t>
                      </a:r>
                      <a:r>
                        <a:rPr lang="el-GR" sz="1100" dirty="0">
                          <a:effectLst/>
                        </a:rPr>
                        <a:t>+ της Ευρωπαϊκής Ένωσης.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l-GR" sz="1200" dirty="0">
                          <a:effectLst/>
                        </a:rPr>
                        <a:t>Βασικός στόχος του έργου είναι η προώθηση και η ενδυνάμωση της συνεργασίας μεταξύ Επιχειρήσεων και Πανεπιστημίων και η ανάπτυξη εκπαιδευτικών προγραμμάτων στα ΑΕΙ της Ιορδανίας και της Παλαιστίνης, που θα συνεισφέρουν στη σύνδεσή τους με τις ανάγκες της αγοράς και της ευρύτερης κοινωνίας στην περιοχή της Ανατολικής Μεσογείου (</a:t>
                      </a:r>
                      <a:r>
                        <a:rPr lang="en-GB" sz="1200" dirty="0">
                          <a:effectLst/>
                        </a:rPr>
                        <a:t>website</a:t>
                      </a:r>
                      <a:r>
                        <a:rPr lang="el-GR" sz="1200" dirty="0">
                          <a:effectLst/>
                        </a:rPr>
                        <a:t>: </a:t>
                      </a:r>
                      <a:r>
                        <a:rPr lang="el-GR" sz="1200" u="sng" dirty="0">
                          <a:effectLst/>
                          <a:hlinkClick r:id="rId2"/>
                        </a:rPr>
                        <a:t>http://wasec.just.edu.jo</a:t>
                      </a:r>
                      <a:r>
                        <a:rPr lang="el-GR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l-GR" sz="1200" dirty="0">
                          <a:effectLst/>
                        </a:rPr>
                        <a:t>Βασική δράση του έργου είναι η διερεύνηση της κατάστασης όσον αφορά τη συνεργασία πανεπιστημίων και επιχειρήσεων στην Ανατολική Μεσόγειο.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l-GR" sz="1200" dirty="0">
                          <a:effectLst/>
                        </a:rPr>
                        <a:t>Θεωρώντας τη συνεισφορά της εταιρείας σας ιδιαίτερα σημαντική, σας προσκαλούμε να διαθέσετε λίγο χρόνο για να απαντήσετε το ερωτηματολόγιο που δημιουργήθηκε για το σκοπό αυτό και βρίσκεται στη δ/</a:t>
                      </a:r>
                      <a:r>
                        <a:rPr lang="el-GR" sz="1200" dirty="0" err="1">
                          <a:effectLst/>
                        </a:rPr>
                        <a:t>νση</a:t>
                      </a:r>
                      <a:r>
                        <a:rPr lang="el-GR" sz="1200" dirty="0">
                          <a:effectLst/>
                        </a:rPr>
                        <a:t>: </a:t>
                      </a:r>
                      <a:r>
                        <a:rPr lang="el-GR" sz="1200" u="sng" dirty="0">
                          <a:effectLst/>
                          <a:hlinkClick r:id="rId3"/>
                        </a:rPr>
                        <a:t>https://forms.gle/EKtKHgrm5xNruALP6</a:t>
                      </a:r>
                      <a:r>
                        <a:rPr lang="el-GR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ts val="1330"/>
                        </a:lnSpc>
                      </a:pPr>
                      <a:r>
                        <a:rPr lang="el-GR" sz="1200" dirty="0">
                          <a:effectLst/>
                        </a:rPr>
                        <a:t>Ευχαριστούμε εκ των προτέρων για τη συνεργασία σας.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85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D018DBEF6244AAC1271644D89F532" ma:contentTypeVersion="0" ma:contentTypeDescription="Create a new document." ma:contentTypeScope="" ma:versionID="19b7a5e7cf7ea52d6bf4b8c9075ead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CFED08-5498-4170-9ED3-DEFC4D44B8B3}"/>
</file>

<file path=customXml/itemProps2.xml><?xml version="1.0" encoding="utf-8"?>
<ds:datastoreItem xmlns:ds="http://schemas.openxmlformats.org/officeDocument/2006/customXml" ds:itemID="{8E438037-C387-4E53-A522-0D4DB2A3F95B}"/>
</file>

<file path=customXml/itemProps3.xml><?xml version="1.0" encoding="utf-8"?>
<ds:datastoreItem xmlns:ds="http://schemas.openxmlformats.org/officeDocument/2006/customXml" ds:itemID="{0914BC8E-7802-41B4-88B2-261D3D3E2922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507</TotalTime>
  <Words>652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Aldhabi</vt:lpstr>
      <vt:lpstr>Arabic Typesetting</vt:lpstr>
      <vt:lpstr>Arial</vt:lpstr>
      <vt:lpstr>Bell MT</vt:lpstr>
      <vt:lpstr>Calibri</vt:lpstr>
      <vt:lpstr>Open Sans</vt:lpstr>
      <vt:lpstr>Times New Roman</vt:lpstr>
      <vt:lpstr>1_Larissa</vt:lpstr>
      <vt:lpstr>2_Larissa</vt:lpstr>
      <vt:lpstr>  WP4: Dissemination Work Package Ruba Hasan Faculty of Engineering  Jordan University of Science and Technology  (JUST)  </vt:lpstr>
      <vt:lpstr>Outline</vt:lpstr>
      <vt:lpstr>About WaSec Dissemination</vt:lpstr>
      <vt:lpstr>Responsible Partners of WP4.1</vt:lpstr>
      <vt:lpstr>WP4 Deliverables</vt:lpstr>
      <vt:lpstr>The WP Timeframe</vt:lpstr>
      <vt:lpstr>EVENT</vt:lpstr>
      <vt:lpstr>EVENT</vt:lpstr>
      <vt:lpstr>EVENT</vt:lpstr>
      <vt:lpstr>EVENT</vt:lpstr>
      <vt:lpstr>EVENT</vt:lpstr>
      <vt:lpstr>EVENT</vt:lpstr>
      <vt:lpstr>EVENT</vt:lpstr>
      <vt:lpstr>EVENT</vt:lpstr>
      <vt:lpstr>EVENT</vt:lpstr>
      <vt:lpstr>EVENT</vt:lpstr>
      <vt:lpstr>EVENT</vt:lpstr>
      <vt:lpstr>PowerPoint Presentation</vt:lpstr>
    </vt:vector>
  </TitlesOfParts>
  <Company>UFZ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USER!!</cp:lastModifiedBy>
  <cp:revision>50</cp:revision>
  <dcterms:created xsi:type="dcterms:W3CDTF">2019-02-17T10:11:48Z</dcterms:created>
  <dcterms:modified xsi:type="dcterms:W3CDTF">2019-07-02T07:23:14Z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0x010100FE7D018DBEF6244AAC1271644D89F532</vt:lpwstr>
  </property>
</Properties>
</file>